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61" r:id="rId6"/>
    <p:sldId id="272" r:id="rId7"/>
    <p:sldId id="266" r:id="rId8"/>
    <p:sldId id="273" r:id="rId9"/>
    <p:sldId id="274" r:id="rId10"/>
    <p:sldId id="277" r:id="rId11"/>
    <p:sldId id="275" r:id="rId12"/>
    <p:sldId id="276" r:id="rId13"/>
    <p:sldId id="278" r:id="rId14"/>
    <p:sldId id="295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9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E3E51-5D71-4A92-A15E-DD55F1E1BC76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9B2C1-D951-444C-8BA6-49B275CEB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9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A9CE-9AC1-412A-852E-A5C3418BC1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4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A9CE-9AC1-412A-852E-A5C3418BC1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2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A9CE-9AC1-412A-852E-A5C3418BC1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1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A9CE-9AC1-412A-852E-A5C3418BC1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4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A9CE-9AC1-412A-852E-A5C3418BC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6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A9CE-9AC1-412A-852E-A5C3418BC1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9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1010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07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71293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3400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60587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2763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91624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9838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9498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5821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836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87406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9275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57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711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6802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6009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7ED1C7-BF49-45C5-9302-5127D49E15FB}" type="datetimeFigureOut">
              <a:rPr lang="el-GR" smtClean="0"/>
              <a:t>28/8/2017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8A549F-A2B6-42F8-97C1-66F109A64E2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973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ctrTitle"/>
          </p:nvPr>
        </p:nvSpPr>
        <p:spPr>
          <a:xfrm>
            <a:off x="2657944" y="1351956"/>
            <a:ext cx="8574622" cy="2616199"/>
          </a:xfrm>
        </p:spPr>
        <p:txBody>
          <a:bodyPr>
            <a:normAutofit fontScale="90000"/>
          </a:bodyPr>
          <a:lstStyle/>
          <a:p>
            <a:pPr algn="ctr"/>
            <a:r>
              <a:rPr lang="el-GR" sz="5300" dirty="0">
                <a:solidFill>
                  <a:schemeClr val="bg2">
                    <a:lumMod val="25000"/>
                  </a:schemeClr>
                </a:solidFill>
              </a:rPr>
              <a:t>ΜΕΘΟΔΟΣ ΠΕΠΕΡΑΣΜΕΝΩΝ ΣΤΟΙΧΕΙΩΝ</a:t>
            </a:r>
            <a:r>
              <a:rPr lang="el-GR" dirty="0" smtClean="0"/>
              <a:t/>
            </a:r>
            <a:br>
              <a:rPr lang="el-GR" dirty="0" smtClean="0"/>
            </a:br>
            <a:endParaRPr lang="el-GR" dirty="0"/>
          </a:p>
        </p:txBody>
      </p:sp>
      <p:sp>
        <p:nvSpPr>
          <p:cNvPr id="3" name="2 - Υπότιτλος"/>
          <p:cNvSpPr>
            <a:spLocks noGrp="1"/>
          </p:cNvSpPr>
          <p:nvPr>
            <p:ph type="subTitle" idx="1"/>
          </p:nvPr>
        </p:nvSpPr>
        <p:spPr>
          <a:xfrm>
            <a:off x="3276600" y="3955674"/>
            <a:ext cx="6987645" cy="1388534"/>
          </a:xfrm>
        </p:spPr>
        <p:txBody>
          <a:bodyPr/>
          <a:lstStyle/>
          <a:p>
            <a:pPr algn="ctr"/>
            <a:r>
              <a:rPr lang="el-GR" dirty="0" smtClean="0"/>
              <a:t>Φοιτητής:</a:t>
            </a:r>
          </a:p>
          <a:p>
            <a:pPr algn="ctr"/>
            <a:r>
              <a:rPr lang="el-GR" dirty="0" smtClean="0"/>
              <a:t>ΔΗΜΗΤΡΙΟΥ ΒΑΣΙΛΕΙΟΣ/5380</a:t>
            </a:r>
          </a:p>
          <a:p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CDDD384-39F7-417C-87B7-E84EACE63C7A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221" y="304799"/>
            <a:ext cx="1203158" cy="1263315"/>
          </a:xfrm>
          <a:prstGeom prst="rect">
            <a:avLst/>
          </a:prstGeom>
        </p:spPr>
      </p:pic>
      <p:sp>
        <p:nvSpPr>
          <p:cNvPr id="8" name="7 - TextBox"/>
          <p:cNvSpPr txBox="1"/>
          <p:nvPr/>
        </p:nvSpPr>
        <p:spPr>
          <a:xfrm>
            <a:off x="8847221" y="5062160"/>
            <a:ext cx="2268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prstClr val="black"/>
                </a:solidFill>
              </a:rPr>
              <a:t>Υπεύθυνος Καθηγητής</a:t>
            </a:r>
            <a:r>
              <a:rPr lang="en-US" dirty="0" smtClean="0">
                <a:solidFill>
                  <a:prstClr val="black"/>
                </a:solidFill>
              </a:rPr>
              <a:t>:</a:t>
            </a:r>
            <a:r>
              <a:rPr lang="el-GR" dirty="0">
                <a:solidFill>
                  <a:prstClr val="black"/>
                </a:solidFill>
              </a:rPr>
              <a:t/>
            </a:r>
            <a:br>
              <a:rPr lang="el-GR" dirty="0">
                <a:solidFill>
                  <a:prstClr val="black"/>
                </a:solidFill>
              </a:rPr>
            </a:br>
            <a:r>
              <a:rPr lang="el-GR" dirty="0" smtClean="0">
                <a:solidFill>
                  <a:prstClr val="black"/>
                </a:solidFill>
              </a:rPr>
              <a:t>Μαλικουτσάκης Μιχαήλ</a:t>
            </a:r>
            <a:endParaRPr lang="el-GR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6600" y="520959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ΑΡΙΣΤΟΤΕΛΕΙΟ ΠΑΝΕΠΙΣΤΗΜΙΟ ΘΕΣΣΑΛΟΝΙΚΗΣ</a:t>
            </a:r>
          </a:p>
          <a:p>
            <a:r>
              <a:rPr lang="el-GR" sz="1600" dirty="0"/>
              <a:t>ΤΜΗΜΑ ΜΗΧΑΝΟΛΟΓΩΝ ΜΗΧΑΝΙΚΩΝ</a:t>
            </a:r>
          </a:p>
          <a:p>
            <a:r>
              <a:rPr lang="el-GR" sz="1600" dirty="0" smtClean="0"/>
              <a:t>ΤΟΜΕΑΣ ΚΑΤΑΣΚΕΥΑΣΤΙΚΟΣ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359663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441102"/>
            <a:ext cx="10018713" cy="795269"/>
          </a:xfrm>
        </p:spPr>
        <p:txBody>
          <a:bodyPr>
            <a:normAutofit fontScale="90000"/>
          </a:bodyPr>
          <a:lstStyle/>
          <a:p>
            <a:r>
              <a:rPr lang="el-GR" sz="4800" dirty="0" smtClean="0"/>
              <a:t>ΜΕΘΟΔΟΛΟΓΙΑ(3)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236371"/>
                <a:ext cx="10018713" cy="49454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l-GR" dirty="0" smtClean="0"/>
                  <a:t>Εμβαδόν</a:t>
                </a:r>
                <a:r>
                  <a:rPr lang="en-US" dirty="0" smtClean="0"/>
                  <a:t> </a:t>
                </a:r>
                <a:r>
                  <a:rPr lang="el-GR" dirty="0" smtClean="0"/>
                  <a:t>για κάθε στοιχείο :Α=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d>
                      <m:dPr>
                        <m:begChr m:val="["/>
                        <m:endChr m:val="]"/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𝑁𝑜𝑑𝑒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𝑁𝑜𝑑𝑒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𝑁𝑜𝑑𝑒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𝑁𝑜𝑑𝑒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𝑁𝑜𝑑𝑒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𝑁𝑜𝑑𝑒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 smtClean="0"/>
              </a:p>
              <a:p>
                <a:r>
                  <a:rPr lang="el-GR" dirty="0" smtClean="0"/>
                  <a:t>Πινακας παραμόρφωσης Β : Β=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l-G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l-G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r>
                  <a:rPr lang="el-GR" dirty="0" smtClean="0"/>
                  <a:t>Μητρώο στιβαρότητας στοιχείου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Τ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𝐷𝐵𝑡𝐴</m:t>
                    </m:r>
                  </m:oMath>
                </a14:m>
                <a:r>
                  <a:rPr lang="el-GR" dirty="0" smtClean="0"/>
                  <a:t> (</a:t>
                </a:r>
                <a:r>
                  <a:rPr lang="en-US" dirty="0" smtClean="0"/>
                  <a:t>6x6 </a:t>
                </a:r>
                <a:r>
                  <a:rPr lang="el-GR" dirty="0" smtClean="0"/>
                  <a:t>μητρώο)</a:t>
                </a:r>
              </a:p>
              <a:p>
                <a:r>
                  <a:rPr lang="el-GR" dirty="0" smtClean="0"/>
                  <a:t>Όπου , </a:t>
                </a:r>
                <a:r>
                  <a:rPr lang="en-US" dirty="0" smtClean="0"/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l-GR" dirty="0" smtClean="0"/>
              </a:p>
              <a:p>
                <a:r>
                  <a:rPr lang="el-GR" dirty="0" smtClean="0"/>
                  <a:t>Τελικά προσθέτω τα στοιχεία του πίνακα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l-GR" dirty="0" smtClean="0"/>
                  <a:t> στο ολικό μητρώο στιβαρότητας Κ , βρίσκοντας τους 6 βαθμούς ελευθερίας που αφορούν τους 3 κόμβους του στοιχείου.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236371"/>
                <a:ext cx="10018713" cy="4945488"/>
              </a:xfrm>
              <a:blipFill rotWithShape="0">
                <a:blip r:embed="rId2"/>
                <a:stretch>
                  <a:fillRect l="-1338" t="-1480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97339"/>
          </a:xfrm>
        </p:spPr>
        <p:txBody>
          <a:bodyPr>
            <a:noAutofit/>
          </a:bodyPr>
          <a:lstStyle/>
          <a:p>
            <a:r>
              <a:rPr lang="el-GR" sz="4800" dirty="0" smtClean="0"/>
              <a:t>ΜΕΘΟΔΟΛΟΓΙΑ(4)</a:t>
            </a:r>
            <a:endParaRPr lang="en-US" sz="4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5568" y="3047776"/>
            <a:ext cx="3958275" cy="28193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CDDD384-39F7-417C-87B7-E84EACE63C7A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60088" y="1853792"/>
            <a:ext cx="10067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/>
              <a:t>Εφαρμογή δυνάμεων στους κόμβους , για περίπτωση καθαρού εφελκυσμού και σχηματισμός μητρώου δυνάμεων </a:t>
            </a:r>
            <a:r>
              <a:rPr lang="en-US" dirty="0" smtClean="0"/>
              <a:t>F</a:t>
            </a:r>
            <a:r>
              <a:rPr lang="el-GR" dirty="0" smtClean="0"/>
              <a:t>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00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659573"/>
          </a:xfrm>
        </p:spPr>
        <p:txBody>
          <a:bodyPr>
            <a:noAutofit/>
          </a:bodyPr>
          <a:lstStyle/>
          <a:p>
            <a:r>
              <a:rPr lang="el-GR" sz="4800" dirty="0" smtClean="0"/>
              <a:t>ΜΕΘΟΔΟΛΟΓΙΑ(5)</a:t>
            </a:r>
            <a:endParaRPr lang="en-US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81831" y="2623777"/>
            <a:ext cx="4170025" cy="30055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CDDD384-39F7-417C-87B7-E84EACE63C7A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07" y="2623777"/>
            <a:ext cx="4224554" cy="30055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28712" y="1522910"/>
            <a:ext cx="8329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Εφαρμογή δυνάμεων στους </a:t>
            </a:r>
            <a:r>
              <a:rPr lang="el-GR" dirty="0" smtClean="0"/>
              <a:t>κόμβους και στοιχεία </a:t>
            </a:r>
            <a:r>
              <a:rPr lang="el-GR" dirty="0"/>
              <a:t>, για περίπτωση </a:t>
            </a:r>
            <a:r>
              <a:rPr lang="el-GR" dirty="0" smtClean="0"/>
              <a:t>καθαρής κάμψης</a:t>
            </a:r>
          </a:p>
          <a:p>
            <a:pPr algn="ctr"/>
            <a:r>
              <a:rPr lang="el-GR" dirty="0"/>
              <a:t>κ</a:t>
            </a:r>
            <a:r>
              <a:rPr lang="el-GR" dirty="0" smtClean="0"/>
              <a:t>αι σχηματισμός μητρώου δυνάμεων </a:t>
            </a:r>
            <a:r>
              <a:rPr lang="en-US" dirty="0" smtClean="0"/>
              <a:t>F.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9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30875"/>
          </a:xfrm>
        </p:spPr>
        <p:txBody>
          <a:bodyPr>
            <a:noAutofit/>
          </a:bodyPr>
          <a:lstStyle/>
          <a:p>
            <a:r>
              <a:rPr lang="el-GR" sz="4800" dirty="0" smtClean="0"/>
              <a:t>ΜΕΘΟΔΟΛΟΓΙΑ(6)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725769"/>
                <a:ext cx="10018713" cy="463639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l-GR" dirty="0" smtClean="0"/>
                  <a:t>Στην συνέχεια βρίσκω τους ανενεργούς βαθμούς ελευθερίας , δηλαδή αυτούς που τους έχω επιβάλλει περιορισμό μη μετατόπισης.</a:t>
                </a:r>
                <a:endParaRPr lang="en-US" dirty="0" smtClean="0"/>
              </a:p>
              <a:p>
                <a:r>
                  <a:rPr lang="el-GR" dirty="0" smtClean="0"/>
                  <a:t>Οριακές: Για έναν κόμβο της αριστερής πλευράς έχω σταθερή έδραση , και οι 2 βαθμοί ελευθερίας περιορίζονται , ενώ οι υπόλοιποι περιορίζονται μόνο ως προς την οριζόντια κίνηση.</a:t>
                </a:r>
              </a:p>
              <a:p>
                <a:r>
                  <a:rPr lang="el-GR" dirty="0" smtClean="0"/>
                  <a:t>Και βρίσκω τις μετατοπίσης των ενεργών βαθμών ελευθερίας </a:t>
                </a:r>
                <a:r>
                  <a:rPr lang="en-US" dirty="0" smtClean="0"/>
                  <a:t>u=K(</a:t>
                </a:r>
                <a:r>
                  <a:rPr lang="en-US" dirty="0" err="1" smtClean="0"/>
                  <a:t>actDOFs,actDOFs</a:t>
                </a:r>
                <a:r>
                  <a:rPr lang="en-US" dirty="0"/>
                  <a:t>)\F(</a:t>
                </a:r>
                <a:r>
                  <a:rPr lang="en-US" dirty="0" err="1"/>
                  <a:t>actDOFs</a:t>
                </a:r>
                <a:r>
                  <a:rPr lang="en-US" dirty="0" smtClean="0"/>
                  <a:t>)</a:t>
                </a:r>
                <a:endParaRPr lang="el-GR" dirty="0" smtClean="0"/>
              </a:p>
              <a:p>
                <a:r>
                  <a:rPr lang="el-GR" dirty="0" smtClean="0"/>
                  <a:t>Για κάθε στοιχείου βρίσκω τις μετατοπίσεις και τις τάσεις:  ε=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l-GR" dirty="0" smtClean="0"/>
                  <a:t>=Β</a:t>
                </a:r>
                <a:r>
                  <a:rPr lang="en-US" dirty="0" smtClean="0"/>
                  <a:t>u</a:t>
                </a:r>
                <a:r>
                  <a:rPr lang="el-GR" dirty="0" smtClean="0"/>
                  <a:t> και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l-G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l-GR" dirty="0" smtClean="0"/>
                  <a:t>=</a:t>
                </a:r>
                <a:r>
                  <a:rPr lang="en-US" dirty="0" smtClean="0"/>
                  <a:t>D</a:t>
                </a:r>
                <a:r>
                  <a:rPr lang="el-GR" dirty="0" smtClean="0"/>
                  <a:t>ε και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𝑣𝑜𝑛𝑚𝑖𝑠𝑒𝑠</m:t>
                        </m:r>
                      </m:sub>
                    </m:sSub>
                    <m:r>
                      <a:rPr lang="el-G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bSup>
                          <m:sSubSup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el-GR" dirty="0" smtClean="0"/>
              </a:p>
              <a:p>
                <a:endParaRPr lang="el-GR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725769"/>
                <a:ext cx="10018713" cy="4636394"/>
              </a:xfrm>
              <a:blipFill rotWithShape="0">
                <a:blip r:embed="rId2"/>
                <a:stretch>
                  <a:fillRect l="-1338" t="-11695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6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95270"/>
          </a:xfrm>
        </p:spPr>
        <p:txBody>
          <a:bodyPr/>
          <a:lstStyle/>
          <a:p>
            <a:r>
              <a:rPr lang="el-GR" dirty="0" smtClean="0"/>
              <a:t>Αποτελέσματα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25769"/>
            <a:ext cx="10018713" cy="4065431"/>
          </a:xfrm>
        </p:spPr>
        <p:txBody>
          <a:bodyPr/>
          <a:lstStyle/>
          <a:p>
            <a:pPr marL="0" indent="0">
              <a:buNone/>
            </a:pPr>
            <a:r>
              <a:rPr lang="el-GR" dirty="0" smtClean="0"/>
              <a:t>Με επίλυση στο </a:t>
            </a:r>
            <a:r>
              <a:rPr lang="en-US" dirty="0" smtClean="0"/>
              <a:t>MATLAB </a:t>
            </a:r>
            <a:r>
              <a:rPr lang="el-GR" dirty="0" smtClean="0"/>
              <a:t>ακολουθούν τα γραφικά αποτελέσματα για τα ζητούμενα μας , για την περίπτωσης της καθαρής κάμψης ! </a:t>
            </a:r>
          </a:p>
          <a:p>
            <a:pPr marL="0" indent="0">
              <a:buNone/>
            </a:pPr>
            <a:r>
              <a:rPr lang="el-GR" dirty="0"/>
              <a:t>Τα πάνω διαγράμματα αφορούν το ελλειπτικό πλέγμα ενώ τα κάτω το κυκλικό γύρω από την οπή 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5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65125"/>
            <a:ext cx="6059510" cy="2638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3840"/>
            <a:ext cx="6059511" cy="28878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41" y="365125"/>
            <a:ext cx="5648459" cy="2638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41" y="3003838"/>
            <a:ext cx="5648460" cy="28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65124"/>
            <a:ext cx="6090634" cy="29447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09870"/>
            <a:ext cx="6090635" cy="317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20" y="365123"/>
            <a:ext cx="5635580" cy="2944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20" y="3309869"/>
            <a:ext cx="5635580" cy="31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9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5845935" cy="28545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718"/>
            <a:ext cx="5845935" cy="3168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94" y="365125"/>
            <a:ext cx="5803006" cy="2854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94" y="3219717"/>
            <a:ext cx="5803006" cy="316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682" y="468156"/>
            <a:ext cx="6090635" cy="30091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683" y="3477296"/>
            <a:ext cx="6090634" cy="31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1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2" y="357435"/>
            <a:ext cx="6827617" cy="288804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3" y="3245476"/>
            <a:ext cx="6827616" cy="3206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67" y="357435"/>
            <a:ext cx="6078827" cy="2888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66" y="3245475"/>
            <a:ext cx="6078827" cy="32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7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924636"/>
          </a:xfrm>
        </p:spPr>
        <p:txBody>
          <a:bodyPr/>
          <a:lstStyle/>
          <a:p>
            <a:r>
              <a:rPr lang="el-GR" dirty="0" smtClean="0"/>
              <a:t>ΤΟ ΑΝΤΙΚΕΙΜΕΝΟ ΜΕΛΕΤΗΣ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CDDD384-39F7-417C-87B7-E84EACE63C7A}" type="slidenum">
              <a:rPr lang="en-US" smtClean="0"/>
              <a:t>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887" y="1610437"/>
            <a:ext cx="5567559" cy="280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549" y="4968866"/>
            <a:ext cx="164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Πάχος : </a:t>
            </a:r>
            <a:r>
              <a:rPr lang="en-US" dirty="0" smtClean="0"/>
              <a:t>t=4mm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4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89" y="228645"/>
            <a:ext cx="6956406" cy="315849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89" y="3515932"/>
            <a:ext cx="6956406" cy="32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9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6" y="202887"/>
            <a:ext cx="5810186" cy="31971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6" y="3400023"/>
            <a:ext cx="5810186" cy="3295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63" y="202887"/>
            <a:ext cx="5898522" cy="319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61" y="3400023"/>
            <a:ext cx="5898523" cy="329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14211"/>
          </a:xfrm>
        </p:spPr>
        <p:txBody>
          <a:bodyPr/>
          <a:lstStyle/>
          <a:p>
            <a:r>
              <a:rPr lang="el-GR" dirty="0" smtClean="0"/>
              <a:t>Αποτελέσματα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31831"/>
            <a:ext cx="10018713" cy="3859369"/>
          </a:xfrm>
        </p:spPr>
        <p:txBody>
          <a:bodyPr/>
          <a:lstStyle/>
          <a:p>
            <a:pPr marL="0" indent="0">
              <a:buNone/>
            </a:pPr>
            <a:r>
              <a:rPr lang="el-GR" dirty="0"/>
              <a:t>Με επίλυση στο </a:t>
            </a:r>
            <a:r>
              <a:rPr lang="en-US" dirty="0"/>
              <a:t>MATLAB </a:t>
            </a:r>
            <a:r>
              <a:rPr lang="el-GR" dirty="0"/>
              <a:t>ακολουθούν τα γραφικά αποτελέσματα για τα ζητούμενα μας , για την περίπτωσης </a:t>
            </a:r>
            <a:r>
              <a:rPr lang="el-GR" dirty="0" smtClean="0"/>
              <a:t>του καθαρού εφελκυσμού! </a:t>
            </a:r>
          </a:p>
          <a:p>
            <a:pPr marL="0" indent="0">
              <a:buNone/>
            </a:pPr>
            <a:r>
              <a:rPr lang="el-GR" dirty="0" smtClean="0"/>
              <a:t>Τα πάνω διαγράμματα αφορούν το ελλειπτικό πλέγμα ενώ τα κάτω το κυκλικό γύρω από την οπή 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1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99" y="293039"/>
            <a:ext cx="6711708" cy="30683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0" y="3361386"/>
            <a:ext cx="6711708" cy="3168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56" y="293039"/>
            <a:ext cx="6001555" cy="3068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55" y="3361386"/>
            <a:ext cx="6001555" cy="316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9" y="280159"/>
            <a:ext cx="6800045" cy="31842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9" y="3464417"/>
            <a:ext cx="7006107" cy="3065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35" y="280159"/>
            <a:ext cx="6104586" cy="3184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35" y="3464417"/>
            <a:ext cx="6104586" cy="30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1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6" y="202887"/>
            <a:ext cx="7083379" cy="30554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6" y="3258355"/>
            <a:ext cx="7083379" cy="3206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46" y="202887"/>
            <a:ext cx="5911402" cy="3055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46" y="3258355"/>
            <a:ext cx="5911402" cy="320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59" y="241524"/>
            <a:ext cx="6995044" cy="321001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58" y="3322749"/>
            <a:ext cx="6995045" cy="33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9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7" y="151372"/>
            <a:ext cx="6673071" cy="30683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7" y="3219718"/>
            <a:ext cx="6673071" cy="3308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04" y="151372"/>
            <a:ext cx="6259131" cy="3068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04" y="3219718"/>
            <a:ext cx="6259130" cy="330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9" y="193183"/>
            <a:ext cx="7315200" cy="30780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8" y="3271235"/>
            <a:ext cx="7315201" cy="349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9" y="241525"/>
            <a:ext cx="5784428" cy="29653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9" y="3206916"/>
            <a:ext cx="5784428" cy="3552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97" y="241525"/>
            <a:ext cx="5859888" cy="29653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97" y="3206916"/>
            <a:ext cx="5859888" cy="35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7138" y="373488"/>
            <a:ext cx="8965885" cy="875763"/>
          </a:xfrm>
        </p:spPr>
        <p:txBody>
          <a:bodyPr>
            <a:normAutofit/>
          </a:bodyPr>
          <a:lstStyle/>
          <a:p>
            <a:r>
              <a:rPr lang="el-GR" sz="4800" dirty="0" smtClean="0"/>
              <a:t>ΣΚΟΠΟΣ ΚΑΙ ΣΤΟΧΟΙ ΕΡΓΑΣΙΑΣ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8958" y="1249251"/>
            <a:ext cx="8734065" cy="4135551"/>
          </a:xfrm>
        </p:spPr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l-GR" dirty="0" smtClean="0"/>
              <a:t>Στόχος της εργασίας είναι ο υπολογισμός μετατοπίσεων , παραμορφώσεων και τάσεων σε μια επίπεδη πλάκα με την χρήση της μεθόδου των πεπερασμένων στοιχείων.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CDDD384-39F7-417C-87B7-E84EACE63C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962696"/>
          </a:xfrm>
        </p:spPr>
        <p:txBody>
          <a:bodyPr/>
          <a:lstStyle/>
          <a:p>
            <a:r>
              <a:rPr lang="el-GR" dirty="0" smtClean="0"/>
              <a:t>Αποτελέσματα 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326524"/>
                <a:ext cx="10018713" cy="4984124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endParaRPr lang="el-GR" sz="2800" dirty="0" smtClean="0"/>
              </a:p>
              <a:p>
                <a:pPr marL="0" indent="0">
                  <a:buNone/>
                </a:pPr>
                <a:r>
                  <a:rPr lang="el-GR" sz="2800" dirty="0" smtClean="0"/>
                  <a:t>Οι συντελεστές εγκοπής για τις 2 περιπτώσεις : </a:t>
                </a:r>
              </a:p>
              <a:p>
                <a:r>
                  <a:rPr lang="el-GR" sz="2800" u="sng" dirty="0" smtClean="0"/>
                  <a:t>Για κάμψη</a:t>
                </a:r>
                <a:endParaRPr lang="el-GR" sz="2800" u="sng" dirty="0"/>
              </a:p>
              <a:p>
                <a:pPr marL="0" indent="0">
                  <a:buNone/>
                </a:pPr>
                <a:r>
                  <a:rPr lang="el-GR" dirty="0"/>
                  <a:t>Μέγιστη τάση κατά </a:t>
                </a:r>
                <a:r>
                  <a:rPr lang="en-US" dirty="0"/>
                  <a:t>Von Mises   :  </a:t>
                </a:r>
                <a:r>
                  <a:rPr lang="el-GR" dirty="0"/>
                  <a:t>σ</a:t>
                </a:r>
                <a:r>
                  <a:rPr lang="en-US" baseline="-25000" dirty="0"/>
                  <a:t>max </a:t>
                </a:r>
                <a:r>
                  <a:rPr lang="en-US" dirty="0"/>
                  <a:t>=</a:t>
                </a:r>
                <a:r>
                  <a:rPr lang="en-US" dirty="0" smtClean="0"/>
                  <a:t>312,61 </a:t>
                </a:r>
                <a:r>
                  <a:rPr lang="el-GR" dirty="0"/>
                  <a:t>Ν/</a:t>
                </a:r>
                <a:r>
                  <a:rPr lang="en-US" dirty="0"/>
                  <a:t>mm</a:t>
                </a:r>
                <a:r>
                  <a:rPr lang="en-US" baseline="30000" dirty="0"/>
                  <a:t>2</a:t>
                </a:r>
                <a:endParaRPr lang="el-GR" u="sng" dirty="0"/>
              </a:p>
              <a:p>
                <a:pPr marL="0" indent="0">
                  <a:buNone/>
                </a:pPr>
                <a:r>
                  <a:rPr lang="en-US" dirty="0" err="1"/>
                  <a:t>σ</a:t>
                </a:r>
                <a:r>
                  <a:rPr lang="en-US" baseline="-25000" dirty="0" err="1"/>
                  <a:t>o</a:t>
                </a:r>
                <a:r>
                  <a:rPr lang="el-GR" baseline="-25000" dirty="0" smtClean="0"/>
                  <a:t>νο</a:t>
                </a:r>
                <a:r>
                  <a:rPr lang="en-US" dirty="0" smtClean="0"/>
                  <a:t>=F</a:t>
                </a:r>
                <a:r>
                  <a:rPr lang="en-US" dirty="0"/>
                  <a:t>/(B-d</a:t>
                </a:r>
                <a:r>
                  <a:rPr lang="el-GR" baseline="-25000" dirty="0"/>
                  <a:t>οπής</a:t>
                </a:r>
                <a:r>
                  <a:rPr lang="el-GR" dirty="0"/>
                  <a:t>)/</a:t>
                </a:r>
                <a:r>
                  <a:rPr lang="en-US" dirty="0" smtClean="0"/>
                  <a:t>h=203,32 </a:t>
                </a:r>
                <a:r>
                  <a:rPr lang="el-GR" dirty="0"/>
                  <a:t>Ν/</a:t>
                </a:r>
                <a:r>
                  <a:rPr lang="en-US" dirty="0"/>
                  <a:t>mm</a:t>
                </a:r>
                <a:r>
                  <a:rPr lang="en-US" baseline="30000" dirty="0"/>
                  <a:t>2</a:t>
                </a:r>
              </a:p>
              <a:p>
                <a:endParaRPr lang="el-GR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:r>
                  <a:rPr lang="el-GR" dirty="0"/>
                  <a:t> σ</a:t>
                </a:r>
                <a:r>
                  <a:rPr lang="en-US" baseline="-25000" dirty="0"/>
                  <a:t>max </a:t>
                </a:r>
                <a:r>
                  <a:rPr lang="el-GR" dirty="0" smtClean="0"/>
                  <a:t>/</a:t>
                </a:r>
                <a:r>
                  <a:rPr lang="en-US" dirty="0" err="1"/>
                  <a:t>σ</a:t>
                </a:r>
                <a:r>
                  <a:rPr lang="en-US" baseline="-25000" dirty="0" err="1"/>
                  <a:t>o</a:t>
                </a:r>
                <a:r>
                  <a:rPr lang="el-GR" baseline="-25000" dirty="0" smtClean="0"/>
                  <a:t>νο</a:t>
                </a:r>
                <a:r>
                  <a:rPr lang="el-GR" dirty="0" smtClean="0"/>
                  <a:t>=1,53 (αναμενόμενο 2)</a:t>
                </a:r>
                <a:endParaRPr lang="el-GR" u="sng" dirty="0"/>
              </a:p>
              <a:p>
                <a:r>
                  <a:rPr lang="el-GR" sz="2800" u="sng" dirty="0" smtClean="0"/>
                  <a:t>Για εφελκυσμό </a:t>
                </a:r>
                <a:endParaRPr lang="el-GR" sz="2800" u="sng" dirty="0"/>
              </a:p>
              <a:p>
                <a:pPr marL="0" indent="0">
                  <a:buNone/>
                </a:pPr>
                <a:r>
                  <a:rPr lang="el-GR" dirty="0"/>
                  <a:t>Μέγιστη τάση κατά </a:t>
                </a:r>
                <a:r>
                  <a:rPr lang="en-US" dirty="0"/>
                  <a:t>Von Mises   :  </a:t>
                </a:r>
                <a:r>
                  <a:rPr lang="el-GR" dirty="0"/>
                  <a:t>σ</a:t>
                </a:r>
                <a:r>
                  <a:rPr lang="en-US" baseline="-25000" dirty="0"/>
                  <a:t>max </a:t>
                </a:r>
                <a:r>
                  <a:rPr lang="en-US" dirty="0" smtClean="0"/>
                  <a:t>=73,18 </a:t>
                </a:r>
                <a:r>
                  <a:rPr lang="el-GR" dirty="0"/>
                  <a:t>Ν/</a:t>
                </a:r>
                <a:r>
                  <a:rPr lang="en-US" dirty="0"/>
                  <a:t>mm</a:t>
                </a:r>
                <a:r>
                  <a:rPr lang="en-US" baseline="30000" dirty="0"/>
                  <a:t>2</a:t>
                </a:r>
                <a:endParaRPr lang="el-GR" u="sng" dirty="0"/>
              </a:p>
              <a:p>
                <a:pPr marL="0" indent="0">
                  <a:buNone/>
                </a:pPr>
                <a:r>
                  <a:rPr lang="en-US" dirty="0" err="1"/>
                  <a:t>σ</a:t>
                </a:r>
                <a:r>
                  <a:rPr lang="en-US" baseline="-25000" dirty="0" err="1"/>
                  <a:t>o</a:t>
                </a:r>
                <a:r>
                  <a:rPr lang="el-GR" baseline="-25000" dirty="0"/>
                  <a:t>νομαστικη</a:t>
                </a:r>
                <a:r>
                  <a:rPr lang="en-US" dirty="0" smtClean="0"/>
                  <a:t>=33,29 </a:t>
                </a:r>
                <a:r>
                  <a:rPr lang="el-GR" dirty="0"/>
                  <a:t>Ν/</a:t>
                </a:r>
                <a:r>
                  <a:rPr lang="en-US" dirty="0"/>
                  <a:t>mm</a:t>
                </a:r>
                <a:r>
                  <a:rPr lang="en-US" baseline="30000" dirty="0"/>
                  <a:t>2</a:t>
                </a:r>
              </a:p>
              <a:p>
                <a:endParaRPr lang="el-GR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 smtClean="0"/>
                  <a:t>=2,19  (</a:t>
                </a:r>
                <a:r>
                  <a:rPr lang="el-GR" dirty="0" smtClean="0"/>
                  <a:t>αναμενόμενο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3-3.14</a:t>
                </a:r>
                <a:r>
                  <a:rPr lang="en-US" dirty="0"/>
                  <a:t>*(</a:t>
                </a:r>
                <a:r>
                  <a:rPr lang="en-US" dirty="0" smtClean="0"/>
                  <a:t>d/D)+</a:t>
                </a:r>
                <a:r>
                  <a:rPr lang="en-US" dirty="0"/>
                  <a:t>3.667*(</a:t>
                </a:r>
                <a:r>
                  <a:rPr lang="en-US" dirty="0" smtClean="0"/>
                  <a:t>d/D)^</a:t>
                </a:r>
                <a:r>
                  <a:rPr lang="en-US" dirty="0"/>
                  <a:t>2-1.527*(</a:t>
                </a:r>
                <a:r>
                  <a:rPr lang="en-US" dirty="0" smtClean="0"/>
                  <a:t>d/D)^3 = 2,39</a:t>
                </a:r>
                <a:r>
                  <a:rPr lang="el-GR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326524"/>
                <a:ext cx="10018713" cy="4984124"/>
              </a:xfrm>
              <a:blipFill rotWithShape="0"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880575" y="26286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5539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7138" y="373488"/>
            <a:ext cx="8965885" cy="875763"/>
          </a:xfrm>
        </p:spPr>
        <p:txBody>
          <a:bodyPr>
            <a:normAutofit/>
          </a:bodyPr>
          <a:lstStyle/>
          <a:p>
            <a:r>
              <a:rPr lang="el-GR" sz="4800" dirty="0" smtClean="0"/>
              <a:t>ΣΚΟΠΟΣ ΚΑΙ ΣΤΟΧΟΙ ΕΡΓΑΣΙΑΣ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8958" y="1249251"/>
            <a:ext cx="8734065" cy="4135551"/>
          </a:xfrm>
        </p:spPr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l-GR" dirty="0"/>
              <a:t>Στόχος της εργασίας είναι ο υπολογισμός μετατοπίσεων , παραμορφώσεων και </a:t>
            </a:r>
            <a:r>
              <a:rPr lang="el-GR" dirty="0" smtClean="0"/>
              <a:t>τάσεων </a:t>
            </a:r>
            <a:r>
              <a:rPr lang="el-GR" dirty="0"/>
              <a:t>σε μια επίπεδη πλάκα με την χρήση της μεθόδου των πεπερασμένων </a:t>
            </a:r>
            <a:r>
              <a:rPr lang="el-GR" dirty="0" smtClean="0"/>
              <a:t>στοιχείων.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l-GR" dirty="0" smtClean="0"/>
              <a:t>Οι υπολογισμοί γίνανε με την βοήθεια του </a:t>
            </a:r>
            <a:r>
              <a:rPr lang="en-US" dirty="0" smtClean="0"/>
              <a:t>MATLAB.</a:t>
            </a:r>
            <a:endParaRPr lang="el-G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CDDD384-39F7-417C-87B7-E84EACE63C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4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7138" y="373488"/>
            <a:ext cx="8965885" cy="875763"/>
          </a:xfrm>
        </p:spPr>
        <p:txBody>
          <a:bodyPr>
            <a:normAutofit/>
          </a:bodyPr>
          <a:lstStyle/>
          <a:p>
            <a:r>
              <a:rPr lang="el-GR" sz="4800" dirty="0" smtClean="0"/>
              <a:t>ΣΚΟΠΟΣ ΚΑΙ ΣΤΟΧΟΙ ΕΡΓΑΣΙΑΣ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8958" y="1249251"/>
            <a:ext cx="8734065" cy="4135551"/>
          </a:xfrm>
        </p:spPr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l-GR" dirty="0"/>
              <a:t>Στόχος της εργασίας είναι ο υπολογισμός μετατοπίσεων , παραμορφώσεων και </a:t>
            </a:r>
            <a:r>
              <a:rPr lang="el-GR" dirty="0" smtClean="0"/>
              <a:t>τάσεων </a:t>
            </a:r>
            <a:r>
              <a:rPr lang="el-GR" dirty="0"/>
              <a:t>σε μια επίπεδη πλάκα με την χρήση της μεθόδου των πεπερασμένων στοιχείων.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l-GR" dirty="0" smtClean="0"/>
              <a:t>Οι </a:t>
            </a:r>
            <a:r>
              <a:rPr lang="el-GR" dirty="0"/>
              <a:t>υπολογισμοί γίνανε με την βοήθεια του </a:t>
            </a:r>
            <a:r>
              <a:rPr lang="en-US" dirty="0"/>
              <a:t>MATLAB</a:t>
            </a:r>
            <a:r>
              <a:rPr lang="en-US" dirty="0" smtClean="0"/>
              <a:t>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l-GR" dirty="0" smtClean="0"/>
              <a:t>Υπολογισμοί για 2 διαφορετικά πλέγματα και σύγκριση αποτελεσμάτων μεταξύ τους.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l-GR" dirty="0" smtClean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CDDD384-39F7-417C-87B7-E84EACE63C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7138" y="373488"/>
            <a:ext cx="8965885" cy="875763"/>
          </a:xfrm>
        </p:spPr>
        <p:txBody>
          <a:bodyPr>
            <a:normAutofit/>
          </a:bodyPr>
          <a:lstStyle/>
          <a:p>
            <a:r>
              <a:rPr lang="el-GR" sz="4800" dirty="0" smtClean="0"/>
              <a:t>ΣΚΟΠΟΣ ΚΑΙ ΣΤΟΧΟΙ ΕΡΓΑΣΙΑΣ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8958" y="1249251"/>
            <a:ext cx="8734065" cy="4135551"/>
          </a:xfrm>
        </p:spPr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l-GR" dirty="0"/>
              <a:t>Στόχος της εργασίας είναι ο υπολογισμός μετατοπίσεων , παραμορφώσεων και </a:t>
            </a:r>
            <a:r>
              <a:rPr lang="el-GR" dirty="0" smtClean="0"/>
              <a:t>τάσεων </a:t>
            </a:r>
            <a:r>
              <a:rPr lang="el-GR" dirty="0"/>
              <a:t>σε μια επίπεδη πλάκα με την χρήση της μεθόδου των πεπερασμένων στοιχείων.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l-GR" dirty="0" smtClean="0"/>
              <a:t>Οι </a:t>
            </a:r>
            <a:r>
              <a:rPr lang="el-GR" dirty="0"/>
              <a:t>υπολογισμοί γίνανε με την βοήθεια του </a:t>
            </a:r>
            <a:r>
              <a:rPr lang="en-US" dirty="0"/>
              <a:t>MATLAB</a:t>
            </a:r>
            <a:r>
              <a:rPr lang="en-US" dirty="0" smtClean="0"/>
              <a:t>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l-GR" dirty="0" smtClean="0"/>
              <a:t>Υπολογισμοί για 2 διαφορετικά πλέγματα και σύγκριση αποτελεσμάτων μεταξύ τους.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l-GR" dirty="0" smtClean="0"/>
              <a:t>Σύγκριση περιπτώσεων καθαρής κάμψης και καθαρού εφελκυσμού με αναμενόμενα αποτελέσματα βιβλιογραφίας.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l-GR" dirty="0" smtClean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CDDD384-39F7-417C-87B7-E84EACE63C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8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97339"/>
          </a:xfrm>
        </p:spPr>
        <p:txBody>
          <a:bodyPr>
            <a:noAutofit/>
          </a:bodyPr>
          <a:lstStyle/>
          <a:p>
            <a:r>
              <a:rPr lang="el-GR" sz="4800" dirty="0" smtClean="0"/>
              <a:t>ΜΕΘΟΔΟΛΟΓΙΑ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846775"/>
            <a:ext cx="10018713" cy="438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2200" dirty="0" smtClean="0"/>
              <a:t>Κατασκευή πλέγματος 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l-GR" sz="2200" dirty="0" smtClean="0"/>
              <a:t>Με ελλειπτική μορφή γύρω από την οπή 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l-GR" sz="2200" dirty="0" smtClean="0"/>
              <a:t>Με κυκλική μορφή γύρω από την οπή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CDDD384-39F7-417C-87B7-E84EACE63C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7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97339"/>
          </a:xfrm>
        </p:spPr>
        <p:txBody>
          <a:bodyPr>
            <a:noAutofit/>
          </a:bodyPr>
          <a:lstStyle/>
          <a:p>
            <a:r>
              <a:rPr lang="el-GR" sz="4800" dirty="0" smtClean="0"/>
              <a:t>ΜΕΘΟΔΟΛΟΓΙΑ(1)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532395"/>
            <a:ext cx="10018713" cy="438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2200" dirty="0" smtClean="0"/>
              <a:t>Κατασκευή πλέγματος 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l-GR" sz="2200" dirty="0" smtClean="0"/>
              <a:t>Με ελλειπτική μορφή γύρω από την οπή 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l-GR" sz="2200" dirty="0" smtClean="0"/>
              <a:t>Με κυκλική μορφή γύρω από την οπή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CDDD384-39F7-417C-87B7-E84EACE63C7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70" y="3336782"/>
            <a:ext cx="3917801" cy="2418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71" y="3336782"/>
            <a:ext cx="4229083" cy="24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7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97339"/>
          </a:xfrm>
        </p:spPr>
        <p:txBody>
          <a:bodyPr>
            <a:noAutofit/>
          </a:bodyPr>
          <a:lstStyle/>
          <a:p>
            <a:r>
              <a:rPr lang="el-GR" sz="4800" dirty="0" smtClean="0"/>
              <a:t>ΜΕΘΟΔΟΛΟΓΙΑ(</a:t>
            </a:r>
            <a:r>
              <a:rPr lang="en-US" sz="4800" dirty="0" smtClean="0"/>
              <a:t>2</a:t>
            </a:r>
            <a:r>
              <a:rPr lang="el-GR" sz="4800" dirty="0" smtClean="0"/>
              <a:t>)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583139"/>
            <a:ext cx="10018713" cy="46491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2200" dirty="0"/>
              <a:t>Τα μητρώα στοιχείων και κόμβων για την κατασκευή του πλέγματος:</a:t>
            </a:r>
            <a:r>
              <a:rPr lang="en-US" sz="2200" dirty="0"/>
              <a:t>     </a:t>
            </a:r>
            <a:endParaRPr lang="el-GR" sz="2200" dirty="0"/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                      </a:t>
            </a:r>
            <a:r>
              <a:rPr lang="el-GR" sz="2200" dirty="0" smtClean="0"/>
              <a:t>    Στοιχεία :                                                          Κόμβοι: </a:t>
            </a:r>
            <a:endParaRPr lang="en-US" sz="2200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CDDD384-39F7-417C-87B7-E84EACE63C7A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853488"/>
              </p:ext>
            </p:extLst>
          </p:nvPr>
        </p:nvGraphicFramePr>
        <p:xfrm>
          <a:off x="1964228" y="2859109"/>
          <a:ext cx="4240011" cy="28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337"/>
                <a:gridCol w="1413337"/>
                <a:gridCol w="1413337"/>
              </a:tblGrid>
              <a:tr h="41258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node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node ID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node ID</a:t>
                      </a:r>
                      <a:endParaRPr lang="en-US" dirty="0"/>
                    </a:p>
                  </a:txBody>
                  <a:tcPr/>
                </a:tc>
              </a:tr>
              <a:tr h="403462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03462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03462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03462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03462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403462">
                <a:tc>
                  <a:txBody>
                    <a:bodyPr/>
                    <a:lstStyle/>
                    <a:p>
                      <a:r>
                        <a:rPr lang="en-US" dirty="0" smtClean="0"/>
                        <a:t>10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315380"/>
              </p:ext>
            </p:extLst>
          </p:nvPr>
        </p:nvGraphicFramePr>
        <p:xfrm>
          <a:off x="6204240" y="2870440"/>
          <a:ext cx="4747614" cy="2822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538"/>
                <a:gridCol w="1582538"/>
                <a:gridCol w="1582538"/>
              </a:tblGrid>
              <a:tr h="403146">
                <a:tc>
                  <a:txBody>
                    <a:bodyPr/>
                    <a:lstStyle/>
                    <a:p>
                      <a:r>
                        <a:rPr lang="en-US" dirty="0" smtClean="0"/>
                        <a:t>Node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coord</a:t>
                      </a:r>
                      <a:r>
                        <a:rPr lang="en-US" baseline="0" dirty="0" smtClean="0"/>
                        <a:t>[mm]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coord</a:t>
                      </a:r>
                      <a:r>
                        <a:rPr lang="en-US" baseline="0" dirty="0" smtClean="0"/>
                        <a:t>[mm]</a:t>
                      </a:r>
                      <a:endParaRPr lang="en-US" dirty="0"/>
                    </a:p>
                  </a:txBody>
                  <a:tcPr/>
                </a:tc>
              </a:tr>
              <a:tr h="40314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13.3</a:t>
                      </a:r>
                      <a:endParaRPr lang="en-US" dirty="0"/>
                    </a:p>
                  </a:txBody>
                  <a:tcPr/>
                </a:tc>
              </a:tr>
              <a:tr h="40314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18.1</a:t>
                      </a:r>
                      <a:endParaRPr lang="en-US" dirty="0"/>
                    </a:p>
                  </a:txBody>
                  <a:tcPr/>
                </a:tc>
              </a:tr>
              <a:tr h="403146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23.07</a:t>
                      </a:r>
                      <a:endParaRPr lang="en-US" dirty="0"/>
                    </a:p>
                  </a:txBody>
                  <a:tcPr/>
                </a:tc>
              </a:tr>
              <a:tr h="403146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27.95 </a:t>
                      </a:r>
                      <a:endParaRPr lang="en-US" dirty="0"/>
                    </a:p>
                  </a:txBody>
                  <a:tcPr/>
                </a:tc>
              </a:tr>
              <a:tr h="403146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32.84</a:t>
                      </a:r>
                      <a:endParaRPr lang="en-US" dirty="0"/>
                    </a:p>
                  </a:txBody>
                  <a:tcPr/>
                </a:tc>
              </a:tr>
              <a:tr h="403146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37.72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04258" y="5950259"/>
            <a:ext cx="437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TIP: </a:t>
            </a:r>
            <a:r>
              <a:rPr lang="el-GR" dirty="0" smtClean="0"/>
              <a:t>Είναι κατασκευασμένα δεξιόστροφα!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5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703</TotalTime>
  <Words>567</Words>
  <Application>Microsoft Office PowerPoint</Application>
  <PresentationFormat>Widescreen</PresentationFormat>
  <Paragraphs>139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Corbel</vt:lpstr>
      <vt:lpstr>Parallax</vt:lpstr>
      <vt:lpstr>ΜΕΘΟΔΟΣ ΠΕΠΕΡΑΣΜΕΝΩΝ ΣΤΟΙΧΕΙΩΝ </vt:lpstr>
      <vt:lpstr>ΤΟ ΑΝΤΙΚΕΙΜΕΝΟ ΜΕΛΕΤΗΣ</vt:lpstr>
      <vt:lpstr>ΣΚΟΠΟΣ ΚΑΙ ΣΤΟΧΟΙ ΕΡΓΑΣΙΑΣ</vt:lpstr>
      <vt:lpstr>ΣΚΟΠΟΣ ΚΑΙ ΣΤΟΧΟΙ ΕΡΓΑΣΙΑΣ</vt:lpstr>
      <vt:lpstr>ΣΚΟΠΟΣ ΚΑΙ ΣΤΟΧΟΙ ΕΡΓΑΣΙΑΣ</vt:lpstr>
      <vt:lpstr>ΣΚΟΠΟΣ ΚΑΙ ΣΤΟΧΟΙ ΕΡΓΑΣΙΑΣ</vt:lpstr>
      <vt:lpstr>ΜΕΘΟΔΟΛΟΓΙΑ</vt:lpstr>
      <vt:lpstr>ΜΕΘΟΔΟΛΟΓΙΑ(1)</vt:lpstr>
      <vt:lpstr>ΜΕΘΟΔΟΛΟΓΙΑ(2)</vt:lpstr>
      <vt:lpstr>ΜΕΘΟΔΟΛΟΓΙΑ(3)</vt:lpstr>
      <vt:lpstr>ΜΕΘΟΔΟΛΟΓΙΑ(4)</vt:lpstr>
      <vt:lpstr>ΜΕΘΟΔΟΛΟΓΙΑ(5)</vt:lpstr>
      <vt:lpstr>ΜΕΘΟΔΟΛΟΓΙΑ(6)</vt:lpstr>
      <vt:lpstr>Αποτελέσματα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Αποτελέσματα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Αποτελέσματα (3)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vasilis dimitriou</dc:creator>
  <cp:lastModifiedBy>vasilis dimitriou</cp:lastModifiedBy>
  <cp:revision>92</cp:revision>
  <dcterms:created xsi:type="dcterms:W3CDTF">2017-08-25T17:01:41Z</dcterms:created>
  <dcterms:modified xsi:type="dcterms:W3CDTF">2017-08-27T23:05:16Z</dcterms:modified>
</cp:coreProperties>
</file>